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v" ContentType="video/mp4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7" r:id="rId2"/>
    <p:sldId id="278" r:id="rId3"/>
    <p:sldId id="258" r:id="rId4"/>
    <p:sldId id="282" r:id="rId5"/>
    <p:sldId id="294" r:id="rId6"/>
    <p:sldId id="295" r:id="rId7"/>
    <p:sldId id="279" r:id="rId8"/>
    <p:sldId id="284" r:id="rId9"/>
    <p:sldId id="283" r:id="rId10"/>
    <p:sldId id="280" r:id="rId11"/>
    <p:sldId id="286" r:id="rId12"/>
    <p:sldId id="287" r:id="rId13"/>
    <p:sldId id="288" r:id="rId14"/>
    <p:sldId id="289" r:id="rId15"/>
    <p:sldId id="290" r:id="rId16"/>
    <p:sldId id="291" r:id="rId17"/>
    <p:sldId id="293" r:id="rId18"/>
    <p:sldId id="285" r:id="rId19"/>
    <p:sldId id="292" r:id="rId20"/>
  </p:sldIdLst>
  <p:sldSz cx="12192000" cy="6858000"/>
  <p:notesSz cx="6858000" cy="9144000"/>
  <p:defaultTextStyle>
    <a:defPPr rtl="0"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F7CF9D3-981C-8CB0-801C-DF9CC88C05D9}" name="Armin Schaefer" initials="AS" userId="992f089efd1efa55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2960"/>
    <a:srgbClr val="033C72"/>
    <a:srgbClr val="01214E"/>
    <a:srgbClr val="01265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E3FDE45-AF77-4B5C-9715-49D594BDF05E}"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54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26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00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A015CCF-DBFE-4BD2-9EBB-38192DFB0E45}" type="datetime1">
              <a:rPr lang="de-DE" smtClean="0"/>
              <a:t>07.03.2023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2C33ADDF-418B-4AEE-81B9-E77B3218F8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89590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noProof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0261D8D-0253-436E-9B90-B99C35474B5B}" type="datetime1">
              <a:rPr lang="de-DE" noProof="0" smtClean="0"/>
              <a:t>07.03.2023</a:t>
            </a:fld>
            <a:endParaRPr lang="de-DE" noProof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noProof="0"/>
              <a:t>Textmasterformate durch Klicken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2275029A-2D1E-47A5-9598-4A9AC47B3AC1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03077041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72324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7068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5904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863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354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863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38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357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573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371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91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67344" y="1471960"/>
            <a:ext cx="8700656" cy="2442118"/>
          </a:xfrm>
        </p:spPr>
        <p:txBody>
          <a:bodyPr rtlCol="0" anchor="b"/>
          <a:lstStyle>
            <a:lvl1pPr algn="l">
              <a:defRPr sz="6000">
                <a:solidFill>
                  <a:srgbClr val="062960"/>
                </a:solidFill>
              </a:defRPr>
            </a:lvl1pPr>
          </a:lstStyle>
          <a:p>
            <a:pPr rtl="0"/>
            <a:r>
              <a:rPr lang="de-DE" dirty="0"/>
              <a:t>Mastertitelformat bearbeiten</a:t>
            </a:r>
            <a:endParaRPr lang="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67344" y="4170556"/>
            <a:ext cx="8700656" cy="1087244"/>
          </a:xfrm>
        </p:spPr>
        <p:txBody>
          <a:bodyPr lIns="0" tIns="0" rIns="0" bIns="0" rtlCol="0"/>
          <a:lstStyle>
            <a:lvl1pPr marL="0" indent="0" algn="l">
              <a:buNone/>
              <a:defRPr sz="2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dirty="0"/>
              <a:t>Master-Untertitelformat bearbeiten</a:t>
            </a:r>
            <a:endParaRPr lang="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85CCBF2-E8F6-4934-8ADD-148BC5DD6BE3}" type="datetime1">
              <a:rPr lang="de-DE" smtClean="0"/>
              <a:t>07.03.2023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"/>
              <a:t>Fußzeile hinzufügen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62D6987-FB6D-4DB8-81B8-AD0F35E3BB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261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67344" y="1570182"/>
            <a:ext cx="9386456" cy="1030576"/>
          </a:xfrm>
        </p:spPr>
        <p:txBody>
          <a:bodyPr lIns="0" tIns="0" rIns="0" bIns="0" rtlCol="0">
            <a:normAutofit/>
          </a:bodyPr>
          <a:lstStyle>
            <a:lvl1pPr>
              <a:defRPr sz="4000" kern="0" baseline="0"/>
            </a:lvl1pPr>
          </a:lstStyle>
          <a:p>
            <a:pPr rtl="0"/>
            <a:r>
              <a:rPr lang="de-DE" dirty="0"/>
              <a:t>Mastertitelformat bearbeiten</a:t>
            </a:r>
            <a:endParaRPr lang="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67344" y="2780144"/>
            <a:ext cx="9386455" cy="3576205"/>
          </a:xfrm>
        </p:spPr>
        <p:txBody>
          <a:bodyPr lIns="0" tIns="0" rIns="0" bIns="0" rtlCol="0">
            <a:normAutofit/>
          </a:bodyPr>
          <a:lstStyle>
            <a:lvl1pPr>
              <a:defRPr sz="2400" b="0" i="0" kern="0" baseline="0">
                <a:latin typeface="Maven Pro Medium" panose="02000000000000000000" pitchFamily="2" charset="0"/>
              </a:defRPr>
            </a:lvl1pPr>
            <a:lvl2pPr>
              <a:lnSpc>
                <a:spcPct val="150000"/>
              </a:lnSpc>
              <a:defRPr sz="2000" b="0" i="0" baseline="0">
                <a:latin typeface="Maven Pro Medium" panose="02000000000000000000" pitchFamily="2" charset="0"/>
              </a:defRPr>
            </a:lvl2pPr>
            <a:lvl3pPr>
              <a:lnSpc>
                <a:spcPct val="150000"/>
              </a:lnSpc>
              <a:defRPr sz="2000" b="0" i="0" baseline="0">
                <a:latin typeface="Maven Pro Medium" panose="02000000000000000000" pitchFamily="2" charset="0"/>
              </a:defRPr>
            </a:lvl3pPr>
            <a:lvl4pPr>
              <a:lnSpc>
                <a:spcPct val="150000"/>
              </a:lnSpc>
              <a:defRPr sz="2000" b="0" i="0" baseline="0">
                <a:latin typeface="Maven Pro Medium" panose="02000000000000000000" pitchFamily="2" charset="0"/>
              </a:defRPr>
            </a:lvl4pPr>
            <a:lvl5pPr>
              <a:lnSpc>
                <a:spcPct val="150000"/>
              </a:lnSpc>
              <a:defRPr sz="2000" b="0" i="0" baseline="0">
                <a:latin typeface="Maven Pro Medium" panose="02000000000000000000" pitchFamily="2" charset="0"/>
              </a:defRPr>
            </a:lvl5pPr>
          </a:lstStyle>
          <a:p>
            <a:pPr lvl="0" rtl="0"/>
            <a:r>
              <a:rPr lang="de-DE" dirty="0"/>
              <a:t>Mastertextformat bearbeiten</a:t>
            </a:r>
          </a:p>
          <a:p>
            <a:pPr lvl="1" rtl="0"/>
            <a:r>
              <a:rPr lang="de-DE" dirty="0"/>
              <a:t>Zweite Ebene</a:t>
            </a:r>
          </a:p>
          <a:p>
            <a:pPr lvl="2" rtl="0"/>
            <a:r>
              <a:rPr lang="de-DE" dirty="0"/>
              <a:t>Dritte Ebene</a:t>
            </a:r>
          </a:p>
          <a:p>
            <a:pPr lvl="3" rtl="0"/>
            <a:r>
              <a:rPr lang="de-DE" dirty="0"/>
              <a:t>Vierte Ebene</a:t>
            </a:r>
          </a:p>
          <a:p>
            <a:pPr lvl="4" rtl="0"/>
            <a:r>
              <a:rPr lang="de-DE" dirty="0"/>
              <a:t>Fünfte Ebene</a:t>
            </a:r>
            <a:endParaRPr lang="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b="0" i="0" baseline="0">
                <a:latin typeface="Maven Pro Medium" panose="02000000000000000000" pitchFamily="2" charset="0"/>
              </a:defRPr>
            </a:lvl1pPr>
          </a:lstStyle>
          <a:p>
            <a:fld id="{D3E79F75-0B94-4894-9C30-F4AD52CF9E2B}" type="datetime1">
              <a:rPr lang="de-DE" smtClean="0"/>
              <a:pPr/>
              <a:t>07.03.2023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b="0" i="0" baseline="0">
                <a:latin typeface="Maven Pro Medium" panose="02000000000000000000" pitchFamily="2" charset="0"/>
              </a:defRPr>
            </a:lvl1pPr>
          </a:lstStyle>
          <a:p>
            <a:r>
              <a:rPr lang="de" dirty="0"/>
              <a:t>Fußzeile hinzufügen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b="0" i="0" baseline="0">
                <a:latin typeface="Maven Pro Medium" panose="02000000000000000000" pitchFamily="2" charset="0"/>
              </a:defRPr>
            </a:lvl1pPr>
          </a:lstStyle>
          <a:p>
            <a:fld id="{062D6987-FB6D-4DB8-81B8-AD0F35E3BB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466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E452845-8263-4FAB-B8A8-649425A3372A}" type="datetime1">
              <a:rPr lang="de-DE" smtClean="0"/>
              <a:t>07.03.2023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"/>
              <a:t>Fußzeile hinzufügen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62D6987-FB6D-4DB8-81B8-AD0F35E3BB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625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967344" y="1570181"/>
            <a:ext cx="9386456" cy="12099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rtl="0"/>
            <a:r>
              <a:rPr lang="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967344" y="2888166"/>
            <a:ext cx="9386455" cy="3468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de" dirty="0"/>
              <a:t>Textmasterformate durch Klicken bearbeiten</a:t>
            </a:r>
          </a:p>
          <a:p>
            <a:pPr lvl="1" rtl="0"/>
            <a:r>
              <a:rPr lang="de" dirty="0"/>
              <a:t>Zweite Ebene</a:t>
            </a:r>
          </a:p>
          <a:p>
            <a:pPr lvl="2" rtl="0"/>
            <a:r>
              <a:rPr lang="de" dirty="0"/>
              <a:t>Dritte Ebene</a:t>
            </a:r>
          </a:p>
          <a:p>
            <a:pPr lvl="3" rtl="0"/>
            <a:r>
              <a:rPr lang="de" dirty="0"/>
              <a:t>Vierte Ebene</a:t>
            </a:r>
          </a:p>
          <a:p>
            <a:pPr lvl="4" rtl="0"/>
            <a:r>
              <a:rPr lang="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1967344" y="6356350"/>
            <a:ext cx="2147456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Maven Pro Medium" panose="02000000000000000000" pitchFamily="2" charset="0"/>
              </a:defRPr>
            </a:lvl1pPr>
          </a:lstStyle>
          <a:p>
            <a:fld id="{3338030D-0A7F-4925-839F-95299510C0E7}" type="datetime1">
              <a:rPr lang="de-DE" smtClean="0"/>
              <a:pPr/>
              <a:t>07.03.2023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Maven Pro Medium" panose="02000000000000000000" pitchFamily="2" charset="0"/>
              </a:defRPr>
            </a:lvl1pPr>
          </a:lstStyle>
          <a:p>
            <a:r>
              <a:rPr lang="de" dirty="0"/>
              <a:t>Fußzeile hinzufügen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Maven Pro Medium" panose="02000000000000000000" pitchFamily="2" charset="0"/>
              </a:defRPr>
            </a:lvl1pPr>
          </a:lstStyle>
          <a:p>
            <a:fld id="{062D6987-FB6D-4DB8-81B8-AD0F35E3BB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562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b="0" i="0" kern="1200" baseline="0">
          <a:solidFill>
            <a:srgbClr val="033C72"/>
          </a:solidFill>
          <a:latin typeface="Maven Pro Medium" panose="020000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Maven Pro Medium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Maven Pro Medium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Maven Pro Medium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Maven Pro Medium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Maven Pro Medium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9WUjJ-czsfI?feature=oembed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mh4Zf4ALWts?feature=oembed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EPT2024_KeyVisual_animiert_1080.m4v">
            <a:hlinkClick r:id="" action="ppaction://media"/>
            <a:extLst>
              <a:ext uri="{FF2B5EF4-FFF2-40B4-BE49-F238E27FC236}">
                <a16:creationId xmlns:a16="http://schemas.microsoft.com/office/drawing/2014/main" id="{15B76DB5-2C6A-744C-A5F4-3FE4358669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1469D407-6DA5-0547-9E8B-54F6CA1AFAB0}"/>
              </a:ext>
            </a:extLst>
          </p:cNvPr>
          <p:cNvSpPr/>
          <p:nvPr/>
        </p:nvSpPr>
        <p:spPr>
          <a:xfrm>
            <a:off x="4767943" y="6083559"/>
            <a:ext cx="2677886" cy="393734"/>
          </a:xfrm>
          <a:prstGeom prst="rect">
            <a:avLst/>
          </a:prstGeom>
          <a:solidFill>
            <a:srgbClr val="012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itel 12">
            <a:extLst>
              <a:ext uri="{FF2B5EF4-FFF2-40B4-BE49-F238E27FC236}">
                <a16:creationId xmlns:a16="http://schemas.microsoft.com/office/drawing/2014/main" id="{91DE8983-60D2-1A4E-BCED-C2BDB8D132CC}"/>
              </a:ext>
            </a:extLst>
          </p:cNvPr>
          <p:cNvSpPr txBox="1">
            <a:spLocks/>
          </p:cNvSpPr>
          <p:nvPr/>
        </p:nvSpPr>
        <p:spPr>
          <a:xfrm>
            <a:off x="354564" y="5151729"/>
            <a:ext cx="7296538" cy="13255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de-DE" sz="3000" b="1" dirty="0">
                <a:solidFill>
                  <a:schemeClr val="bg1"/>
                </a:solidFill>
                <a:latin typeface="Maven Pro" panose="02000000000000000000" pitchFamily="2" charset="0"/>
              </a:rPr>
              <a:t>Gründung von Posaunenchören</a:t>
            </a:r>
          </a:p>
        </p:txBody>
      </p:sp>
    </p:spTree>
    <p:extLst>
      <p:ext uri="{BB962C8B-B14F-4D97-AF65-F5344CB8AC3E}">
        <p14:creationId xmlns:p14="http://schemas.microsoft.com/office/powerpoint/2010/main" val="175613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43C0D86-403E-E548-BFD7-781836196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66374">
            <a:off x="7638356" y="311409"/>
            <a:ext cx="4236969" cy="28239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967696" y="1757232"/>
            <a:ext cx="7202183" cy="738375"/>
          </a:xfrm>
        </p:spPr>
        <p:txBody>
          <a:bodyPr lIns="0" tIns="0" rIns="0" bIns="0" rtlCol="0">
            <a:normAutofit fontScale="90000"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Wie findet man</a:t>
            </a:r>
            <a:br>
              <a:rPr lang="de-DE" dirty="0">
                <a:latin typeface="Maven Pro" panose="02000000000000000000" pitchFamily="2" charset="0"/>
              </a:rPr>
            </a:br>
            <a:r>
              <a:rPr lang="de-DE" dirty="0" err="1">
                <a:latin typeface="Maven Pro" panose="02000000000000000000" pitchFamily="2" charset="0"/>
              </a:rPr>
              <a:t>eine:n</a:t>
            </a:r>
            <a:r>
              <a:rPr lang="de-DE" dirty="0">
                <a:latin typeface="Maven Pro" panose="02000000000000000000" pitchFamily="2" charset="0"/>
              </a:rPr>
              <a:t> </a:t>
            </a:r>
            <a:r>
              <a:rPr lang="de-DE" dirty="0" err="1">
                <a:latin typeface="Maven Pro" panose="02000000000000000000" pitchFamily="2" charset="0"/>
              </a:rPr>
              <a:t>Chorleiter:in</a:t>
            </a:r>
            <a:r>
              <a:rPr lang="de-DE" dirty="0">
                <a:latin typeface="Maven Pro" panose="02000000000000000000" pitchFamily="2" charset="0"/>
              </a:rPr>
              <a:t>?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6" y="3001818"/>
            <a:ext cx="9386103" cy="3704524"/>
          </a:xfrm>
        </p:spPr>
        <p:txBody>
          <a:bodyPr lIns="0" tIns="0" rIns="0" bIns="0" rtlCol="0">
            <a:normAutofit fontScale="25000" lnSpcReduction="20000"/>
          </a:bodyPr>
          <a:lstStyle/>
          <a:p>
            <a:pPr lvl="0">
              <a:lnSpc>
                <a:spcPct val="130000"/>
              </a:lnSpc>
            </a:pPr>
            <a:r>
              <a:rPr lang="de-DE" sz="6400" dirty="0" err="1"/>
              <a:t>Kantor:in</a:t>
            </a:r>
            <a:r>
              <a:rPr lang="de-DE" sz="6400" dirty="0"/>
              <a:t> oder andere </a:t>
            </a:r>
            <a:r>
              <a:rPr lang="de-DE" sz="6400" dirty="0" err="1"/>
              <a:t>Kirchenmusiker:in</a:t>
            </a:r>
            <a:r>
              <a:rPr lang="de-DE" sz="6400" dirty="0"/>
              <a:t> </a:t>
            </a:r>
            <a:br>
              <a:rPr lang="de-DE" sz="6400" dirty="0"/>
            </a:br>
            <a:r>
              <a:rPr lang="de-DE" sz="6400" dirty="0"/>
              <a:t>oder </a:t>
            </a:r>
            <a:r>
              <a:rPr lang="de-DE" sz="6400" dirty="0" err="1"/>
              <a:t>geeignete:n</a:t>
            </a:r>
            <a:r>
              <a:rPr lang="de-DE" sz="6400" dirty="0"/>
              <a:t> </a:t>
            </a:r>
            <a:r>
              <a:rPr lang="de-DE" sz="6400" dirty="0" err="1"/>
              <a:t>Profimusiker:in</a:t>
            </a:r>
            <a:r>
              <a:rPr lang="de-DE" sz="6400" dirty="0"/>
              <a:t> (z. B. aus Orchestern) fragen</a:t>
            </a:r>
            <a:br>
              <a:rPr lang="de-DE" sz="6400" dirty="0"/>
            </a:br>
            <a:endParaRPr lang="de-DE" sz="6400" dirty="0"/>
          </a:p>
          <a:p>
            <a:pPr>
              <a:lnSpc>
                <a:spcPct val="130000"/>
              </a:lnSpc>
            </a:pPr>
            <a:r>
              <a:rPr lang="de-DE" sz="6400" dirty="0"/>
              <a:t>Kontakt zur Musikschule aufnehmen: </a:t>
            </a:r>
            <a:br>
              <a:rPr lang="de-DE" sz="6400" dirty="0"/>
            </a:br>
            <a:r>
              <a:rPr lang="de-DE" sz="6400" dirty="0" err="1"/>
              <a:t>Musikschullehrer:in</a:t>
            </a:r>
            <a:r>
              <a:rPr lang="de-DE" sz="6400" dirty="0"/>
              <a:t> oder freiberufliche </a:t>
            </a:r>
            <a:r>
              <a:rPr lang="de-DE" sz="6400" dirty="0" err="1"/>
              <a:t>Musiker:in</a:t>
            </a:r>
            <a:br>
              <a:rPr lang="de-DE" sz="6400" dirty="0"/>
            </a:br>
            <a:endParaRPr lang="de-DE" sz="6400" dirty="0"/>
          </a:p>
          <a:p>
            <a:pPr lvl="0">
              <a:lnSpc>
                <a:spcPct val="130000"/>
              </a:lnSpc>
            </a:pPr>
            <a:r>
              <a:rPr lang="de-DE" sz="6400" dirty="0"/>
              <a:t>Engagierte ehrenamtliche oder nebenberufliche </a:t>
            </a:r>
            <a:r>
              <a:rPr lang="de-DE" sz="6400" dirty="0" err="1"/>
              <a:t>Musiker:innen</a:t>
            </a:r>
            <a:r>
              <a:rPr lang="de-DE" sz="6400" dirty="0"/>
              <a:t> ansprechen</a:t>
            </a:r>
            <a:br>
              <a:rPr lang="de-DE" sz="6400" dirty="0"/>
            </a:br>
            <a:endParaRPr lang="de-DE" sz="6400" dirty="0"/>
          </a:p>
          <a:p>
            <a:pPr>
              <a:lnSpc>
                <a:spcPct val="130000"/>
              </a:lnSpc>
            </a:pPr>
            <a:r>
              <a:rPr lang="de-DE" sz="6400" dirty="0"/>
              <a:t>Kooperation mit benachbarten Gemeinden (z. B. zur Anfängerausbildung) abklären</a:t>
            </a:r>
            <a:br>
              <a:rPr lang="de-DE" sz="6400" dirty="0"/>
            </a:br>
            <a:endParaRPr lang="de-DE" sz="6400" dirty="0"/>
          </a:p>
          <a:p>
            <a:pPr lvl="0" rtl="0">
              <a:lnSpc>
                <a:spcPct val="130000"/>
              </a:lnSpc>
            </a:pPr>
            <a:r>
              <a:rPr lang="de-DE" sz="6400" dirty="0"/>
              <a:t>Unterstützung bei der </a:t>
            </a:r>
            <a:r>
              <a:rPr lang="de-DE" sz="6400" dirty="0" err="1"/>
              <a:t>Chorleiter:innensuche</a:t>
            </a:r>
            <a:r>
              <a:rPr lang="de-DE" sz="6400" dirty="0"/>
              <a:t> durch das Posaunenwerk oder </a:t>
            </a:r>
            <a:br>
              <a:rPr lang="de-DE" sz="6400" dirty="0"/>
            </a:br>
            <a:r>
              <a:rPr lang="de-DE" sz="6400" dirty="0"/>
              <a:t>andere kirchliche Werke anfragen; Ausbildungskurse wahrnehmen</a:t>
            </a:r>
          </a:p>
          <a:p>
            <a:pPr lvl="0" rtl="0"/>
            <a:endParaRPr lang="de-DE" dirty="0">
              <a:latin typeface="Maven Pr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01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967696" y="1979797"/>
            <a:ext cx="10077766" cy="1030576"/>
          </a:xfrm>
        </p:spPr>
        <p:txBody>
          <a:bodyPr lIns="0" tIns="0" rIns="0" bIns="0" rtlCol="0">
            <a:normAutofit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Der Übungsraum…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6" y="3165230"/>
            <a:ext cx="9831581" cy="3358661"/>
          </a:xfrm>
        </p:spPr>
        <p:txBody>
          <a:bodyPr lIns="0" tIns="0" rIns="0" bIns="0" rtlCol="0">
            <a:normAutofit fontScale="92500"/>
          </a:bodyPr>
          <a:lstStyle/>
          <a:p>
            <a:pPr marL="342900" lvl="0" indent="-342900">
              <a:lnSpc>
                <a:spcPct val="115000"/>
              </a:lnSpc>
              <a:spcBef>
                <a:spcPts val="500"/>
              </a:spcBef>
              <a:buFont typeface="Symbol" panose="05050102010706020507" pitchFamily="18" charset="2"/>
              <a:buChar char="·"/>
            </a:pPr>
            <a:r>
              <a:rPr lang="de-DE" dirty="0"/>
              <a:t>… wird in der Regel durch die Kirchengemeinde oder </a:t>
            </a:r>
            <a:br>
              <a:rPr lang="de-DE" dirty="0"/>
            </a:br>
            <a:r>
              <a:rPr lang="de-DE" dirty="0"/>
              <a:t>   den Ortsverein zur Verfügung gestellt</a:t>
            </a:r>
          </a:p>
          <a:p>
            <a:pPr marL="342900" lvl="0" indent="-342900">
              <a:lnSpc>
                <a:spcPct val="115000"/>
              </a:lnSpc>
              <a:spcBef>
                <a:spcPts val="500"/>
              </a:spcBef>
              <a:buFont typeface="Symbol" panose="05050102010706020507" pitchFamily="18" charset="2"/>
              <a:buChar char="·"/>
            </a:pPr>
            <a:r>
              <a:rPr lang="de-DE" dirty="0"/>
              <a:t>… bietet ausreichend Platz für alle </a:t>
            </a:r>
            <a:r>
              <a:rPr lang="de-DE" dirty="0" err="1"/>
              <a:t>Mitspieler:innen</a:t>
            </a:r>
            <a:endParaRPr lang="de-DE" dirty="0"/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·"/>
            </a:pPr>
            <a:r>
              <a:rPr lang="de-DE" dirty="0"/>
              <a:t>… hat ausreichende Beleuchtung und Lüftung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·"/>
            </a:pPr>
            <a:r>
              <a:rPr lang="de-DE" dirty="0"/>
              <a:t>… liegt so, dass sich Anlieger nicht gestört fühlen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·"/>
            </a:pPr>
            <a:r>
              <a:rPr lang="de-DE" dirty="0"/>
              <a:t>… hat Lagermöglichkeiten für Noten und nicht benötigte Instrumente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·"/>
            </a:pPr>
            <a:r>
              <a:rPr lang="de-DE" dirty="0"/>
              <a:t>… ist gut beheizbar in der kalten Jahreszeit</a:t>
            </a:r>
          </a:p>
          <a:p>
            <a:pPr lvl="0" rtl="0"/>
            <a:endParaRPr lang="de-DE" dirty="0">
              <a:latin typeface="Maven Pro" panose="02000000000000000000" pitchFamily="2" charset="0"/>
            </a:endParaRPr>
          </a:p>
          <a:p>
            <a:pPr lvl="0" rtl="0"/>
            <a:endParaRPr lang="de-DE" dirty="0">
              <a:latin typeface="Maven Pro" panose="02000000000000000000" pitchFamily="2" charset="0"/>
            </a:endParaRPr>
          </a:p>
          <a:p>
            <a:pPr lvl="0" rtl="0"/>
            <a:endParaRPr lang="de-DE" dirty="0">
              <a:latin typeface="Maven Pro" panose="02000000000000000000" pitchFamily="2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43C0D86-403E-E548-BFD7-781836196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66374">
            <a:off x="7828432" y="338229"/>
            <a:ext cx="3766522" cy="25140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6105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967696" y="1979797"/>
            <a:ext cx="10077766" cy="1030576"/>
          </a:xfrm>
        </p:spPr>
        <p:txBody>
          <a:bodyPr lIns="0" tIns="0" rIns="0" bIns="0" rtlCol="0">
            <a:normAutofit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Die Grundausstattung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6" y="3165230"/>
            <a:ext cx="9831581" cy="3358661"/>
          </a:xfrm>
        </p:spPr>
        <p:txBody>
          <a:bodyPr lIns="0" tIns="0" rIns="0" bIns="0" rtlCol="0">
            <a:normAutofit fontScale="70000" lnSpcReduction="20000"/>
          </a:bodyPr>
          <a:lstStyle/>
          <a:p>
            <a:pPr marL="342900" lvl="0" indent="-342900">
              <a:lnSpc>
                <a:spcPct val="120000"/>
              </a:lnSpc>
              <a:spcBef>
                <a:spcPts val="500"/>
              </a:spcBef>
              <a:buFont typeface="Symbol" panose="05050102010706020507" pitchFamily="18" charset="2"/>
              <a:buChar char="·"/>
            </a:pPr>
            <a:r>
              <a:rPr lang="de-DE" b="1" dirty="0"/>
              <a:t>Instrumente</a:t>
            </a:r>
          </a:p>
          <a:p>
            <a:pPr lvl="1">
              <a:lnSpc>
                <a:spcPct val="120000"/>
              </a:lnSpc>
              <a:spcBef>
                <a:spcPts val="500"/>
              </a:spcBef>
              <a:buFont typeface="Symbol" panose="05050102010706020507" pitchFamily="18" charset="2"/>
              <a:buChar char="-"/>
            </a:pPr>
            <a:r>
              <a:rPr lang="de-DE" sz="2100" dirty="0"/>
              <a:t>Leihinstrumente über die Kirchengemeinde beschaffen</a:t>
            </a:r>
          </a:p>
          <a:p>
            <a:pPr lvl="1">
              <a:lnSpc>
                <a:spcPct val="120000"/>
              </a:lnSpc>
              <a:spcBef>
                <a:spcPts val="500"/>
              </a:spcBef>
              <a:buFont typeface="Symbol" panose="05050102010706020507" pitchFamily="18" charset="2"/>
              <a:buChar char="-"/>
            </a:pPr>
            <a:r>
              <a:rPr lang="de-DE" sz="2100" dirty="0"/>
              <a:t>Nicht benötigte Instrumente aus benachbarten Posaunenchören ausleihen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-"/>
            </a:pPr>
            <a:r>
              <a:rPr lang="de-DE" sz="2100" dirty="0"/>
              <a:t>Verleih durch Posaunenwerk oder Verbände prüfen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-"/>
            </a:pPr>
            <a:r>
              <a:rPr lang="de-DE" sz="2100" dirty="0"/>
              <a:t>Möglichkeit von Mietkauf in Fachgeschäften erwägen</a:t>
            </a:r>
            <a:br>
              <a:rPr lang="de-DE" sz="1600" dirty="0"/>
            </a:br>
            <a:endParaRPr lang="de-DE" sz="1600" dirty="0"/>
          </a:p>
          <a:p>
            <a:pPr marL="342900" lvl="0" indent="-342900">
              <a:lnSpc>
                <a:spcPct val="120000"/>
              </a:lnSpc>
              <a:buFont typeface="Symbol" panose="05050102010706020507" pitchFamily="18" charset="2"/>
              <a:buChar char="·"/>
            </a:pPr>
            <a:r>
              <a:rPr lang="de-DE" b="1" dirty="0"/>
              <a:t>Notenständer</a:t>
            </a:r>
            <a:r>
              <a:rPr lang="de-DE" sz="2200" dirty="0"/>
              <a:t> 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-"/>
            </a:pPr>
            <a:r>
              <a:rPr lang="de-DE" sz="2100" dirty="0"/>
              <a:t>Entweder vor Ort bereithalten oder </a:t>
            </a:r>
            <a:r>
              <a:rPr lang="de-DE" sz="2100" dirty="0" err="1"/>
              <a:t>jede:r</a:t>
            </a:r>
            <a:r>
              <a:rPr lang="de-DE" sz="2100" dirty="0"/>
              <a:t> </a:t>
            </a:r>
            <a:r>
              <a:rPr lang="de-DE" sz="2100" dirty="0" err="1"/>
              <a:t>Bläser:in</a:t>
            </a:r>
            <a:r>
              <a:rPr lang="de-DE" sz="2100" dirty="0"/>
              <a:t> bringt den eigenen mit</a:t>
            </a:r>
            <a:br>
              <a:rPr lang="de-DE" sz="1600" dirty="0"/>
            </a:br>
            <a:endParaRPr lang="de-DE" sz="1600" dirty="0"/>
          </a:p>
          <a:p>
            <a:pPr marL="342900" lvl="0" indent="-342900">
              <a:lnSpc>
                <a:spcPct val="120000"/>
              </a:lnSpc>
              <a:buFont typeface="Symbol" panose="05050102010706020507" pitchFamily="18" charset="2"/>
              <a:buChar char="·"/>
            </a:pPr>
            <a:r>
              <a:rPr lang="de-DE" b="1" dirty="0"/>
              <a:t>Noten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-"/>
            </a:pPr>
            <a:r>
              <a:rPr lang="de-DE" sz="2100" dirty="0"/>
              <a:t>Bläserschule, Posaunenchoralbuch, Vorspielbuch zum EG und </a:t>
            </a:r>
            <a:br>
              <a:rPr lang="de-DE" sz="2100" dirty="0"/>
            </a:br>
            <a:r>
              <a:rPr lang="de-DE" sz="2100" dirty="0"/>
              <a:t>verbandseigene Notenausgaben. (Beratung durch Posaunenwerk bzw. Verband)</a:t>
            </a:r>
          </a:p>
          <a:p>
            <a:pPr lvl="0" rtl="0"/>
            <a:endParaRPr lang="de-DE" dirty="0">
              <a:latin typeface="Maven Pro" panose="02000000000000000000" pitchFamily="2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43C0D86-403E-E548-BFD7-781836196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66374">
            <a:off x="7638488" y="344596"/>
            <a:ext cx="3951038" cy="26340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CB591AC-216E-4ACB-9C95-7E89AC0EF862}"/>
              </a:ext>
            </a:extLst>
          </p:cNvPr>
          <p:cNvSpPr txBox="1"/>
          <p:nvPr/>
        </p:nvSpPr>
        <p:spPr>
          <a:xfrm>
            <a:off x="10463163" y="3282447"/>
            <a:ext cx="10262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Foto: Gudrun Ruf</a:t>
            </a:r>
          </a:p>
        </p:txBody>
      </p:sp>
    </p:spTree>
    <p:extLst>
      <p:ext uri="{BB962C8B-B14F-4D97-AF65-F5344CB8AC3E}">
        <p14:creationId xmlns:p14="http://schemas.microsoft.com/office/powerpoint/2010/main" val="189077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967696" y="1979797"/>
            <a:ext cx="10077766" cy="1030576"/>
          </a:xfrm>
        </p:spPr>
        <p:txBody>
          <a:bodyPr lIns="0" tIns="0" rIns="0" bIns="0" rtlCol="0">
            <a:normAutofit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Finanzierung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6" y="3165230"/>
            <a:ext cx="9831581" cy="3358661"/>
          </a:xfrm>
        </p:spPr>
        <p:txBody>
          <a:bodyPr lIns="0" tIns="0" rIns="0" bIns="0" rtlCol="0">
            <a:normAutofit fontScale="92500" lnSpcReduction="20000"/>
          </a:bodyPr>
          <a:lstStyle/>
          <a:p>
            <a:pPr marL="342900" lvl="0" indent="-342900">
              <a:lnSpc>
                <a:spcPct val="120000"/>
              </a:lnSpc>
              <a:spcBef>
                <a:spcPts val="500"/>
              </a:spcBef>
              <a:buFont typeface="Symbol" panose="05050102010706020507" pitchFamily="18" charset="2"/>
              <a:buChar char="·"/>
            </a:pPr>
            <a:r>
              <a:rPr lang="de-DE" sz="2000" b="1" dirty="0"/>
              <a:t>Kostenplanung</a:t>
            </a:r>
          </a:p>
          <a:p>
            <a:pPr lvl="1">
              <a:lnSpc>
                <a:spcPct val="120000"/>
              </a:lnSpc>
              <a:spcBef>
                <a:spcPts val="500"/>
              </a:spcBef>
              <a:buFont typeface="Symbol" panose="05050102010706020507" pitchFamily="18" charset="2"/>
              <a:buChar char="-"/>
            </a:pPr>
            <a:r>
              <a:rPr lang="de-DE" sz="1800" dirty="0"/>
              <a:t>In Zusammenarbeit mit der Kirchengemeinde</a:t>
            </a:r>
          </a:p>
          <a:p>
            <a:pPr lvl="1">
              <a:lnSpc>
                <a:spcPct val="120000"/>
              </a:lnSpc>
              <a:spcBef>
                <a:spcPts val="500"/>
              </a:spcBef>
              <a:buFont typeface="Symbol" panose="05050102010706020507" pitchFamily="18" charset="2"/>
              <a:buChar char="-"/>
            </a:pPr>
            <a:r>
              <a:rPr lang="de-DE" sz="1800" dirty="0"/>
              <a:t>Gründung eines Fördervereins erwägen</a:t>
            </a:r>
          </a:p>
          <a:p>
            <a:pPr lvl="1">
              <a:lnSpc>
                <a:spcPct val="120000"/>
              </a:lnSpc>
              <a:spcBef>
                <a:spcPts val="500"/>
              </a:spcBef>
              <a:buFont typeface="Symbol" panose="05050102010706020507" pitchFamily="18" charset="2"/>
              <a:buChar char="-"/>
            </a:pPr>
            <a:r>
              <a:rPr lang="de-DE" sz="1800" dirty="0"/>
              <a:t>Unterstützung durch Posaunenwerk/Verband prüfen</a:t>
            </a:r>
          </a:p>
          <a:p>
            <a:pPr marL="342900" lvl="0" indent="-342900">
              <a:lnSpc>
                <a:spcPct val="120000"/>
              </a:lnSpc>
              <a:buFont typeface="Symbol" panose="05050102010706020507" pitchFamily="18" charset="2"/>
              <a:buChar char="·"/>
            </a:pPr>
            <a:r>
              <a:rPr lang="de-DE" sz="2000" b="1" dirty="0"/>
              <a:t>Spenden</a:t>
            </a:r>
            <a:r>
              <a:rPr lang="de-DE" sz="2000" dirty="0"/>
              <a:t> 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-"/>
            </a:pPr>
            <a:r>
              <a:rPr lang="de-DE" sz="1800" dirty="0"/>
              <a:t>beispielsweise von ortsansässigen Firmen oder Banken </a:t>
            </a:r>
          </a:p>
          <a:p>
            <a:pPr marL="342900" lvl="0" indent="-342900">
              <a:lnSpc>
                <a:spcPct val="120000"/>
              </a:lnSpc>
              <a:buFont typeface="Symbol" panose="05050102010706020507" pitchFamily="18" charset="2"/>
              <a:buChar char="·"/>
            </a:pPr>
            <a:r>
              <a:rPr lang="de-DE" sz="2000" b="1" dirty="0"/>
              <a:t>Zuschüsse für Posaunenchöre gibt es: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-"/>
            </a:pPr>
            <a:r>
              <a:rPr lang="de-DE" sz="1800" dirty="0"/>
              <a:t>von der Landeskirche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-"/>
            </a:pPr>
            <a:r>
              <a:rPr lang="de-DE" sz="1800" dirty="0"/>
              <a:t>den kirchlichen Werken oder Verbänden 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-"/>
            </a:pPr>
            <a:r>
              <a:rPr lang="de-DE" sz="1800" dirty="0"/>
              <a:t>über Förderprogramme der Bundes- oder Landesregierung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43C0D86-403E-E548-BFD7-781836196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82870">
            <a:off x="7093611" y="377089"/>
            <a:ext cx="4765302" cy="27046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7297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A9D831C6-C2B7-FA45-B7EC-2BF69F343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573305" cy="6867811"/>
          </a:xfr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A57FAF0-C1D9-2B41-B2F9-E6387B2469D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498" y="0"/>
            <a:ext cx="3018234" cy="6858000"/>
          </a:xfrm>
          <a:prstGeom prst="rect">
            <a:avLst/>
          </a:prstGeom>
        </p:spPr>
      </p:pic>
      <p:sp>
        <p:nvSpPr>
          <p:cNvPr id="10" name="Inhaltsplatzhalter 4">
            <a:extLst>
              <a:ext uri="{FF2B5EF4-FFF2-40B4-BE49-F238E27FC236}">
                <a16:creationId xmlns:a16="http://schemas.microsoft.com/office/drawing/2014/main" id="{8BCB270B-CA9E-F146-8F77-4CC104B7C372}"/>
              </a:ext>
            </a:extLst>
          </p:cNvPr>
          <p:cNvSpPr txBox="1">
            <a:spLocks/>
          </p:cNvSpPr>
          <p:nvPr/>
        </p:nvSpPr>
        <p:spPr>
          <a:xfrm>
            <a:off x="10795518" y="1875452"/>
            <a:ext cx="1445214" cy="25845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b="1" dirty="0">
                <a:latin typeface="MavenProMedium" pitchFamily="50" charset="0"/>
              </a:rPr>
              <a:t>Gemeinsam.</a:t>
            </a:r>
            <a:br>
              <a:rPr lang="de-DE" sz="1600" b="1" dirty="0">
                <a:latin typeface="MavenProMedium" pitchFamily="50" charset="0"/>
              </a:rPr>
            </a:br>
            <a:r>
              <a:rPr lang="de-DE" sz="1600" b="1" dirty="0">
                <a:latin typeface="MavenProMedium" pitchFamily="50" charset="0"/>
              </a:rPr>
              <a:t>Luft.</a:t>
            </a:r>
            <a:br>
              <a:rPr lang="de-DE" sz="1600" b="1" dirty="0">
                <a:latin typeface="MavenProMedium" pitchFamily="50" charset="0"/>
              </a:rPr>
            </a:br>
            <a:r>
              <a:rPr lang="de-DE" sz="1600" b="1" dirty="0">
                <a:latin typeface="MavenProMedium" pitchFamily="50" charset="0"/>
              </a:rPr>
              <a:t>Bewegen.</a:t>
            </a:r>
          </a:p>
        </p:txBody>
      </p:sp>
      <p:sp>
        <p:nvSpPr>
          <p:cNvPr id="6" name="Titel 12">
            <a:extLst>
              <a:ext uri="{FF2B5EF4-FFF2-40B4-BE49-F238E27FC236}">
                <a16:creationId xmlns:a16="http://schemas.microsoft.com/office/drawing/2014/main" id="{279EBAD2-3895-49FF-BAB3-32589BE5D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418477" cy="1124513"/>
          </a:xfrm>
          <a:solidFill>
            <a:schemeClr val="accent5">
              <a:lumMod val="75000"/>
              <a:alpha val="83000"/>
            </a:schemeClr>
          </a:solidFill>
        </p:spPr>
        <p:txBody>
          <a:bodyPr lIns="360000" tIns="0" rIns="0" bIns="0" rtlCol="0">
            <a:normAutofit/>
          </a:bodyPr>
          <a:lstStyle/>
          <a:p>
            <a:pPr rtl="0"/>
            <a:r>
              <a:rPr lang="de-DE" sz="4000" b="1" dirty="0">
                <a:solidFill>
                  <a:schemeClr val="bg1"/>
                </a:solidFill>
                <a:latin typeface="Maven Pro" panose="02000000000000000000" pitchFamily="2" charset="0"/>
              </a:rPr>
              <a:t>Wer macht mit?</a:t>
            </a:r>
          </a:p>
        </p:txBody>
      </p:sp>
    </p:spTree>
    <p:extLst>
      <p:ext uri="{BB962C8B-B14F-4D97-AF65-F5344CB8AC3E}">
        <p14:creationId xmlns:p14="http://schemas.microsoft.com/office/powerpoint/2010/main" val="377573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967696" y="2398424"/>
            <a:ext cx="10077766" cy="1030576"/>
          </a:xfrm>
        </p:spPr>
        <p:txBody>
          <a:bodyPr lIns="0" tIns="0" rIns="0" bIns="0" rtlCol="0">
            <a:normAutofit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Die </a:t>
            </a:r>
            <a:r>
              <a:rPr lang="de-DE" dirty="0" err="1">
                <a:latin typeface="Maven Pro" panose="02000000000000000000" pitchFamily="2" charset="0"/>
              </a:rPr>
              <a:t>Bläser:innen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6" y="3692106"/>
            <a:ext cx="9936757" cy="2831785"/>
          </a:xfrm>
        </p:spPr>
        <p:txBody>
          <a:bodyPr lIns="0" tIns="0" rIns="0" bIns="0" rtlCol="0">
            <a:normAutofit/>
          </a:bodyPr>
          <a:lstStyle/>
          <a:p>
            <a:pPr marL="342900" lvl="0" indent="-342900">
              <a:lnSpc>
                <a:spcPct val="120000"/>
              </a:lnSpc>
              <a:spcBef>
                <a:spcPts val="500"/>
              </a:spcBef>
              <a:buFont typeface="Symbol" panose="05050102010706020507" pitchFamily="18" charset="2"/>
              <a:buChar char="·"/>
            </a:pPr>
            <a:r>
              <a:rPr lang="de-DE" dirty="0"/>
              <a:t>Für </a:t>
            </a:r>
            <a:r>
              <a:rPr lang="de-DE" dirty="0" err="1"/>
              <a:t>Mitspieler:innen</a:t>
            </a:r>
            <a:r>
              <a:rPr lang="de-DE" dirty="0"/>
              <a:t> gibt es keine konfessionellen </a:t>
            </a:r>
            <a:br>
              <a:rPr lang="de-DE" dirty="0"/>
            </a:br>
            <a:r>
              <a:rPr lang="de-DE" dirty="0"/>
              <a:t>oder sonstigen Beschränkungen</a:t>
            </a:r>
          </a:p>
          <a:p>
            <a:pPr marL="342900" lvl="0" indent="-342900">
              <a:lnSpc>
                <a:spcPct val="120000"/>
              </a:lnSpc>
              <a:buFont typeface="Symbol" panose="05050102010706020507" pitchFamily="18" charset="2"/>
              <a:buChar char="·"/>
            </a:pPr>
            <a:r>
              <a:rPr lang="de-DE" dirty="0"/>
              <a:t>Die Ausbildung ist in jedem Alter möglich</a:t>
            </a:r>
          </a:p>
          <a:p>
            <a:pPr marL="342900" lvl="0" indent="-342900">
              <a:lnSpc>
                <a:spcPct val="120000"/>
              </a:lnSpc>
              <a:buFont typeface="Symbol" panose="05050102010706020507" pitchFamily="18" charset="2"/>
              <a:buChar char="·"/>
            </a:pPr>
            <a:r>
              <a:rPr lang="de-DE" dirty="0"/>
              <a:t>Musikalische Vorkenntnisse sind nicht erforderlich</a:t>
            </a:r>
          </a:p>
          <a:p>
            <a:pPr marL="342900" lvl="0" indent="-342900">
              <a:lnSpc>
                <a:spcPct val="120000"/>
              </a:lnSpc>
              <a:buFont typeface="Symbol" panose="05050102010706020507" pitchFamily="18" charset="2"/>
              <a:buChar char="·"/>
            </a:pPr>
            <a:r>
              <a:rPr lang="de-DE" dirty="0"/>
              <a:t>Es können auch bereits ausgebildete </a:t>
            </a:r>
            <a:r>
              <a:rPr lang="de-DE" dirty="0" err="1"/>
              <a:t>Bläser:innen</a:t>
            </a:r>
            <a:r>
              <a:rPr lang="de-DE" dirty="0"/>
              <a:t> mitmachen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43C0D86-403E-E548-BFD7-781836196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37093">
            <a:off x="6689236" y="379104"/>
            <a:ext cx="4851009" cy="28861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5300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967696" y="1979797"/>
            <a:ext cx="10077766" cy="1030576"/>
          </a:xfrm>
        </p:spPr>
        <p:txBody>
          <a:bodyPr lIns="0" tIns="0" rIns="0" bIns="0" rtlCol="0">
            <a:normAutofit/>
          </a:bodyPr>
          <a:lstStyle/>
          <a:p>
            <a:pPr rtl="0"/>
            <a:r>
              <a:rPr lang="de-DE" dirty="0" err="1">
                <a:latin typeface="Maven Pro" panose="02000000000000000000" pitchFamily="2" charset="0"/>
              </a:rPr>
              <a:t>Mitspieler:innen</a:t>
            </a:r>
            <a:r>
              <a:rPr lang="de-DE" dirty="0">
                <a:latin typeface="Maven Pro" panose="02000000000000000000" pitchFamily="2" charset="0"/>
              </a:rPr>
              <a:t> finden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6" y="3165230"/>
            <a:ext cx="9831581" cy="3358661"/>
          </a:xfrm>
        </p:spPr>
        <p:txBody>
          <a:bodyPr lIns="0" tIns="0" rIns="0" bIns="0" rtlCol="0">
            <a:normAutofit fontScale="92500" lnSpcReduction="10000"/>
          </a:bodyPr>
          <a:lstStyle/>
          <a:p>
            <a:pPr marL="342900" lvl="0" indent="-342900">
              <a:lnSpc>
                <a:spcPct val="110000"/>
              </a:lnSpc>
              <a:spcBef>
                <a:spcPts val="500"/>
              </a:spcBef>
              <a:buFont typeface="Symbol" panose="05050102010706020507" pitchFamily="18" charset="2"/>
              <a:buChar char="·"/>
            </a:pPr>
            <a:r>
              <a:rPr lang="de-DE" dirty="0"/>
              <a:t>Nachfrage in bereits vorhandenen Gemeindegruppen</a:t>
            </a:r>
            <a:br>
              <a:rPr lang="de-DE" dirty="0"/>
            </a:br>
            <a:r>
              <a:rPr lang="de-DE" dirty="0"/>
              <a:t>(auch bei Erwachsenen)</a:t>
            </a:r>
          </a:p>
          <a:p>
            <a:pPr marL="342900" lvl="0" indent="-342900">
              <a:lnSpc>
                <a:spcPct val="110000"/>
              </a:lnSpc>
              <a:buFont typeface="Symbol" panose="05050102010706020507" pitchFamily="18" charset="2"/>
              <a:buChar char="·"/>
            </a:pPr>
            <a:r>
              <a:rPr lang="de-DE" dirty="0"/>
              <a:t>Ehemalige </a:t>
            </a:r>
            <a:r>
              <a:rPr lang="de-DE" dirty="0" err="1"/>
              <a:t>Blechbläser:innen</a:t>
            </a:r>
            <a:r>
              <a:rPr lang="de-DE" dirty="0"/>
              <a:t> zum Wiedereinstieg motivieren </a:t>
            </a:r>
            <a:br>
              <a:rPr lang="de-DE" dirty="0"/>
            </a:br>
            <a:r>
              <a:rPr lang="de-DE" dirty="0"/>
              <a:t>(Back </a:t>
            </a:r>
            <a:r>
              <a:rPr lang="de-DE" dirty="0" err="1"/>
              <a:t>to</a:t>
            </a:r>
            <a:r>
              <a:rPr lang="de-DE" dirty="0"/>
              <a:t> Brass)</a:t>
            </a:r>
          </a:p>
          <a:p>
            <a:pPr marL="342900" lvl="0" indent="-342900">
              <a:lnSpc>
                <a:spcPct val="110000"/>
              </a:lnSpc>
              <a:buFont typeface="Symbol" panose="05050102010706020507" pitchFamily="18" charset="2"/>
              <a:buChar char="·"/>
            </a:pPr>
            <a:r>
              <a:rPr lang="de-DE" dirty="0"/>
              <a:t>Werbung: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2200" dirty="0"/>
              <a:t>intern - im Gemeindebrief, Aushang, Flyer, </a:t>
            </a:r>
            <a:br>
              <a:rPr lang="de-DE" sz="2200" dirty="0"/>
            </a:br>
            <a:r>
              <a:rPr lang="de-DE" sz="2200" dirty="0"/>
              <a:t>kirchliche Veranstaltungen wie z. B. Gemeindefest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2200" dirty="0"/>
              <a:t>extern – lokale Presse, </a:t>
            </a:r>
            <a:r>
              <a:rPr lang="de-DE" sz="2200" dirty="0" err="1"/>
              <a:t>Social</a:t>
            </a:r>
            <a:r>
              <a:rPr lang="de-DE" sz="2200" dirty="0"/>
              <a:t> Media, </a:t>
            </a:r>
            <a:br>
              <a:rPr lang="de-DE" sz="2200" dirty="0"/>
            </a:br>
            <a:r>
              <a:rPr lang="de-DE" sz="2200" dirty="0"/>
              <a:t>Besuche in Schulen oder Musikschulen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·"/>
            </a:pPr>
            <a:endParaRPr lang="de-DE" dirty="0">
              <a:latin typeface="Maven Pro" panose="02000000000000000000" pitchFamily="2" charset="0"/>
            </a:endParaRP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·"/>
            </a:pPr>
            <a:endParaRPr lang="de-DE" dirty="0">
              <a:latin typeface="Maven Pro" panose="02000000000000000000" pitchFamily="2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43C0D86-403E-E548-BFD7-781836196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364348">
            <a:off x="7594008" y="285078"/>
            <a:ext cx="3948161" cy="26314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5817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967696" y="1979797"/>
            <a:ext cx="10077766" cy="1030576"/>
          </a:xfrm>
        </p:spPr>
        <p:txBody>
          <a:bodyPr lIns="0" tIns="0" rIns="0" bIns="0" rtlCol="0">
            <a:normAutofit fontScale="90000"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Posaunenchöre sind </a:t>
            </a:r>
            <a:br>
              <a:rPr lang="de-DE" dirty="0">
                <a:latin typeface="Maven Pro" panose="02000000000000000000" pitchFamily="2" charset="0"/>
              </a:rPr>
            </a:br>
            <a:r>
              <a:rPr lang="de-DE" dirty="0">
                <a:latin typeface="Maven Pro" panose="02000000000000000000" pitchFamily="2" charset="0"/>
              </a:rPr>
              <a:t>gut vernetzt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6" y="3429000"/>
            <a:ext cx="9831581" cy="3259167"/>
          </a:xfrm>
        </p:spPr>
        <p:txBody>
          <a:bodyPr lIns="0" tIns="0" rIns="0" bIns="0" rtlCol="0">
            <a:normAutofit fontScale="40000" lnSpcReduction="20000"/>
          </a:bodyPr>
          <a:lstStyle/>
          <a:p>
            <a:pPr marL="457200">
              <a:lnSpc>
                <a:spcPct val="120000"/>
              </a:lnSpc>
              <a:spcBef>
                <a:spcPts val="500"/>
              </a:spcBef>
              <a:spcAft>
                <a:spcPts val="1000"/>
              </a:spcAft>
            </a:pPr>
            <a:r>
              <a:rPr lang="de-DE" sz="4500" dirty="0"/>
              <a:t>Bundesweit gibt es fast 110.000 </a:t>
            </a:r>
            <a:r>
              <a:rPr lang="de-DE" sz="4500" dirty="0" err="1"/>
              <a:t>Blechbläser:innen</a:t>
            </a:r>
            <a:r>
              <a:rPr lang="de-DE" sz="4500" dirty="0"/>
              <a:t> in 6.000 Posaunenchören. </a:t>
            </a:r>
          </a:p>
          <a:p>
            <a:pPr marL="457200">
              <a:lnSpc>
                <a:spcPct val="120000"/>
              </a:lnSpc>
              <a:spcBef>
                <a:spcPts val="500"/>
              </a:spcBef>
              <a:spcAft>
                <a:spcPts val="1000"/>
              </a:spcAft>
            </a:pPr>
            <a:r>
              <a:rPr lang="de-DE" sz="4500" dirty="0"/>
              <a:t>Es gibt den Posaunenchor vor Ort, dann Bläserbezirke, die sich meist an den </a:t>
            </a:r>
            <a:br>
              <a:rPr lang="de-DE" sz="4500" dirty="0"/>
            </a:br>
            <a:r>
              <a:rPr lang="de-DE" sz="4500" dirty="0"/>
              <a:t>Kirchenbezirken oder Dekanaten orientieren.</a:t>
            </a:r>
          </a:p>
          <a:p>
            <a:pPr marL="457200">
              <a:lnSpc>
                <a:spcPct val="120000"/>
              </a:lnSpc>
              <a:spcBef>
                <a:spcPts val="500"/>
              </a:spcBef>
              <a:spcAft>
                <a:spcPts val="1000"/>
              </a:spcAft>
            </a:pPr>
            <a:r>
              <a:rPr lang="de-DE" sz="4500" dirty="0"/>
              <a:t>Alle Posaunenchöre einer Landeskirche oder des CVJM sind in einem Posaunenwerk </a:t>
            </a:r>
            <a:br>
              <a:rPr lang="de-DE" sz="4500" dirty="0"/>
            </a:br>
            <a:r>
              <a:rPr lang="de-DE" sz="4500" dirty="0"/>
              <a:t>oder Verband zusammengeschlossen, der Lehrgänge zur fachlichen Aus- und Weiterbildung anbietet. Sie veranstalten auch Freizeiten, bei denen Spaß und Gemeinschaft im Vordergrund stehen. </a:t>
            </a:r>
          </a:p>
          <a:p>
            <a:pPr marL="457200">
              <a:lnSpc>
                <a:spcPct val="120000"/>
              </a:lnSpc>
              <a:spcBef>
                <a:spcPts val="500"/>
              </a:spcBef>
              <a:spcAft>
                <a:spcPts val="1000"/>
              </a:spcAft>
            </a:pPr>
            <a:r>
              <a:rPr lang="de-DE" sz="4500" dirty="0"/>
              <a:t>Alle Posaunenwerke und Verbände vernetzen sich im </a:t>
            </a:r>
            <a:r>
              <a:rPr lang="de-DE" sz="4500" dirty="0" err="1"/>
              <a:t>EPiD</a:t>
            </a:r>
            <a:r>
              <a:rPr lang="de-DE" sz="4500" dirty="0"/>
              <a:t> e. V., </a:t>
            </a:r>
            <a:br>
              <a:rPr lang="de-DE" sz="4500" dirty="0"/>
            </a:br>
            <a:r>
              <a:rPr lang="de-DE" sz="4500" dirty="0"/>
              <a:t>dem Evangelischen Posaunendienst in Deutschland.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·"/>
            </a:pPr>
            <a:endParaRPr lang="de-DE" dirty="0">
              <a:latin typeface="Maven Pro" panose="02000000000000000000" pitchFamily="2" charset="0"/>
            </a:endParaRP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·"/>
            </a:pPr>
            <a:endParaRPr lang="de-DE" dirty="0">
              <a:latin typeface="Maven Pro" panose="02000000000000000000" pitchFamily="2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43C0D86-403E-E548-BFD7-7818361969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58221">
            <a:off x="7534345" y="485632"/>
            <a:ext cx="4099975" cy="23742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14974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967696" y="2854592"/>
            <a:ext cx="9386104" cy="624310"/>
          </a:xfrm>
        </p:spPr>
        <p:txBody>
          <a:bodyPr lIns="0" tIns="0" rIns="0" bIns="0" rtlCol="0">
            <a:normAutofit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Liebe </a:t>
            </a:r>
            <a:r>
              <a:rPr lang="de-DE" dirty="0" err="1">
                <a:latin typeface="Maven Pro" panose="02000000000000000000" pitchFamily="2" charset="0"/>
              </a:rPr>
              <a:t>Posaunenchor-Gründer:innen</a:t>
            </a:r>
            <a:r>
              <a:rPr lang="de-DE" dirty="0">
                <a:latin typeface="Maven Pro" panose="02000000000000000000" pitchFamily="2" charset="0"/>
              </a:rPr>
              <a:t>!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7" y="3614468"/>
            <a:ext cx="8884334" cy="3045125"/>
          </a:xfrm>
        </p:spPr>
        <p:txBody>
          <a:bodyPr lIns="0" tIns="0" rIns="0" bIns="0" rtlCol="0"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de-DE" dirty="0"/>
              <a:t>Der nächste Deutsche Evangelische Posaunentag findet </a:t>
            </a:r>
            <a:br>
              <a:rPr lang="de-DE" dirty="0"/>
            </a:br>
            <a:r>
              <a:rPr lang="de-DE" dirty="0"/>
              <a:t>vom 3. bis 5. Mai 2024 unter dem Motto „mittenmang“ in Hamburg statt.</a:t>
            </a:r>
            <a:br>
              <a:rPr lang="de-DE" dirty="0"/>
            </a:br>
            <a:r>
              <a:rPr lang="de-DE" dirty="0"/>
              <a:t>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de-DE" dirty="0"/>
              <a:t>Dort sollen alle seit 2020 neu gegründeten Posaunenchöre in besonderer Weise betreut und in der Schlussveranstaltung vorgestellt werden. </a:t>
            </a:r>
            <a:br>
              <a:rPr lang="de-DE" dirty="0"/>
            </a:br>
            <a:endParaRPr lang="de-DE" dirty="0"/>
          </a:p>
          <a:p>
            <a:pPr marL="0" indent="0">
              <a:lnSpc>
                <a:spcPct val="120000"/>
              </a:lnSpc>
              <a:buNone/>
            </a:pPr>
            <a:r>
              <a:rPr lang="de-DE" dirty="0"/>
              <a:t>Wäre das nicht toll, wenn Euer neuer Posaunenchor dort auch dabei wäre? </a:t>
            </a:r>
            <a:br>
              <a:rPr lang="de-DE" dirty="0"/>
            </a:br>
            <a:endParaRPr lang="de-DE" dirty="0"/>
          </a:p>
          <a:p>
            <a:pPr marL="0" indent="0">
              <a:lnSpc>
                <a:spcPct val="120000"/>
              </a:lnSpc>
              <a:buNone/>
            </a:pPr>
            <a:r>
              <a:rPr lang="de-DE" dirty="0"/>
              <a:t>Wir alle freuen uns auf euch!</a:t>
            </a:r>
          </a:p>
          <a:p>
            <a:pPr lvl="1"/>
            <a:endParaRPr lang="de-DE" dirty="0">
              <a:latin typeface="Maven Pro" panose="02000000000000000000" pitchFamily="2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DC45151-AE4A-40ED-BF26-6BDD1737D7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45339" y="198912"/>
            <a:ext cx="7797949" cy="24977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5864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EPT2024_KeyVisual_animiert_1080.m4v">
            <a:hlinkClick r:id="" action="ppaction://media"/>
            <a:extLst>
              <a:ext uri="{FF2B5EF4-FFF2-40B4-BE49-F238E27FC236}">
                <a16:creationId xmlns:a16="http://schemas.microsoft.com/office/drawing/2014/main" id="{15B76DB5-2C6A-744C-A5F4-3FE4358669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1469D407-6DA5-0547-9E8B-54F6CA1AFAB0}"/>
              </a:ext>
            </a:extLst>
          </p:cNvPr>
          <p:cNvSpPr/>
          <p:nvPr/>
        </p:nvSpPr>
        <p:spPr>
          <a:xfrm>
            <a:off x="4767943" y="6083559"/>
            <a:ext cx="2677886" cy="393734"/>
          </a:xfrm>
          <a:prstGeom prst="rect">
            <a:avLst/>
          </a:prstGeom>
          <a:solidFill>
            <a:srgbClr val="012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itel 12">
            <a:extLst>
              <a:ext uri="{FF2B5EF4-FFF2-40B4-BE49-F238E27FC236}">
                <a16:creationId xmlns:a16="http://schemas.microsoft.com/office/drawing/2014/main" id="{91DE8983-60D2-1A4E-BCED-C2BDB8D132CC}"/>
              </a:ext>
            </a:extLst>
          </p:cNvPr>
          <p:cNvSpPr txBox="1">
            <a:spLocks/>
          </p:cNvSpPr>
          <p:nvPr/>
        </p:nvSpPr>
        <p:spPr>
          <a:xfrm>
            <a:off x="354564" y="5151729"/>
            <a:ext cx="7296538" cy="13255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de-DE" sz="3000" b="1" dirty="0">
                <a:solidFill>
                  <a:schemeClr val="bg1"/>
                </a:solidFill>
                <a:latin typeface="Maven Pro" panose="02000000000000000000" pitchFamily="2" charset="0"/>
              </a:rPr>
              <a:t>Gründung von Posaunenchören</a:t>
            </a:r>
          </a:p>
        </p:txBody>
      </p:sp>
    </p:spTree>
    <p:extLst>
      <p:ext uri="{BB962C8B-B14F-4D97-AF65-F5344CB8AC3E}">
        <p14:creationId xmlns:p14="http://schemas.microsoft.com/office/powerpoint/2010/main" val="246945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A9D831C6-C2B7-FA45-B7EC-2BF69F343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418477" cy="6858000"/>
          </a:xfr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A57FAF0-C1D9-2B41-B2F9-E6387B2469D5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498" y="0"/>
            <a:ext cx="3018234" cy="6858000"/>
          </a:xfrm>
          <a:prstGeom prst="rect">
            <a:avLst/>
          </a:prstGeom>
        </p:spPr>
      </p:pic>
      <p:sp>
        <p:nvSpPr>
          <p:cNvPr id="10" name="Inhaltsplatzhalter 4">
            <a:extLst>
              <a:ext uri="{FF2B5EF4-FFF2-40B4-BE49-F238E27FC236}">
                <a16:creationId xmlns:a16="http://schemas.microsoft.com/office/drawing/2014/main" id="{8BCB270B-CA9E-F146-8F77-4CC104B7C372}"/>
              </a:ext>
            </a:extLst>
          </p:cNvPr>
          <p:cNvSpPr txBox="1">
            <a:spLocks/>
          </p:cNvSpPr>
          <p:nvPr/>
        </p:nvSpPr>
        <p:spPr>
          <a:xfrm>
            <a:off x="10795518" y="1875452"/>
            <a:ext cx="1445214" cy="25845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b="1" dirty="0">
                <a:latin typeface="MavenProMedium" pitchFamily="50" charset="0"/>
              </a:rPr>
              <a:t>Psalm 150</a:t>
            </a:r>
          </a:p>
          <a:p>
            <a:pPr marL="0" indent="0">
              <a:buNone/>
            </a:pPr>
            <a:r>
              <a:rPr lang="de-DE" sz="1600" dirty="0">
                <a:latin typeface="Maven Pro" panose="02000000000000000000" pitchFamily="2" charset="0"/>
              </a:rPr>
              <a:t>Lobet den Herren mit Posaunen.</a:t>
            </a:r>
            <a:br>
              <a:rPr lang="de-DE" sz="1600" dirty="0">
                <a:latin typeface="Maven Pro" panose="02000000000000000000" pitchFamily="2" charset="0"/>
              </a:rPr>
            </a:br>
            <a:endParaRPr lang="de-DE" sz="1600" dirty="0">
              <a:latin typeface="Maven Pro" panose="02000000000000000000" pitchFamily="2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452A518-6D4B-4B2A-B0A7-B1CF78B245DF}"/>
              </a:ext>
            </a:extLst>
          </p:cNvPr>
          <p:cNvSpPr txBox="1"/>
          <p:nvPr/>
        </p:nvSpPr>
        <p:spPr>
          <a:xfrm>
            <a:off x="119775" y="6399141"/>
            <a:ext cx="14462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Foto: Gudrun Ruf</a:t>
            </a:r>
          </a:p>
        </p:txBody>
      </p:sp>
      <p:sp>
        <p:nvSpPr>
          <p:cNvPr id="6" name="Titel 12">
            <a:extLst>
              <a:ext uri="{FF2B5EF4-FFF2-40B4-BE49-F238E27FC236}">
                <a16:creationId xmlns:a16="http://schemas.microsoft.com/office/drawing/2014/main" id="{279EBAD2-3895-49FF-BAB3-32589BE5D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3937"/>
            <a:ext cx="10418477" cy="1030576"/>
          </a:xfrm>
          <a:solidFill>
            <a:schemeClr val="accent5">
              <a:lumMod val="75000"/>
              <a:alpha val="83000"/>
            </a:schemeClr>
          </a:solidFill>
        </p:spPr>
        <p:txBody>
          <a:bodyPr lIns="360000" tIns="0" rIns="0" bIns="0" rtlCol="0">
            <a:normAutofit/>
          </a:bodyPr>
          <a:lstStyle/>
          <a:p>
            <a:pPr rtl="0"/>
            <a:r>
              <a:rPr lang="de-DE" sz="4000" b="1" dirty="0">
                <a:solidFill>
                  <a:schemeClr val="bg1"/>
                </a:solidFill>
                <a:latin typeface="Maven Pro" panose="02000000000000000000" pitchFamily="2" charset="0"/>
              </a:rPr>
              <a:t> Gründungsinitiative Posaunenchöre</a:t>
            </a:r>
          </a:p>
        </p:txBody>
      </p:sp>
      <p:pic>
        <p:nvPicPr>
          <p:cNvPr id="4" name="12 Wachet auf, ruft uns die Stimme">
            <a:hlinkClick r:id="" action="ppaction://media"/>
            <a:extLst>
              <a:ext uri="{FF2B5EF4-FFF2-40B4-BE49-F238E27FC236}">
                <a16:creationId xmlns:a16="http://schemas.microsoft.com/office/drawing/2014/main" id="{D2A4DD02-6736-5971-652C-F74414B34E4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05167.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13325" y="225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34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3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303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4347713" y="1082004"/>
            <a:ext cx="7348047" cy="1030576"/>
          </a:xfrm>
        </p:spPr>
        <p:txBody>
          <a:bodyPr lIns="0" tIns="0" rIns="0" bIns="0" rtlCol="0">
            <a:normAutofit fontScale="90000"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Informationen über die Gründung eines Posaunenchores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6" y="2112581"/>
            <a:ext cx="9386103" cy="4745420"/>
          </a:xfrm>
        </p:spPr>
        <p:txBody>
          <a:bodyPr lIns="0" tIns="0" rIns="0" bIns="0" rtlCol="0">
            <a:normAutofit fontScale="92500" lnSpcReduction="10000"/>
          </a:bodyPr>
          <a:lstStyle/>
          <a:p>
            <a:pPr marL="0" lvl="0" indent="0" rtl="0">
              <a:buNone/>
            </a:pPr>
            <a:r>
              <a:rPr lang="de-DE" dirty="0"/>
              <a:t>Inhalt</a:t>
            </a:r>
          </a:p>
          <a:p>
            <a:pPr lvl="1"/>
            <a:r>
              <a:rPr lang="de-DE" sz="1600" dirty="0"/>
              <a:t>Was ist ein Posaunenchor?</a:t>
            </a:r>
          </a:p>
          <a:p>
            <a:pPr lvl="1"/>
            <a:r>
              <a:rPr lang="de-DE" sz="1600" dirty="0"/>
              <a:t>Voraussetzungen vor Ort</a:t>
            </a:r>
          </a:p>
          <a:p>
            <a:pPr lvl="2">
              <a:buFont typeface="Symbol" panose="05050102010706020507" pitchFamily="18" charset="2"/>
              <a:buChar char="-"/>
            </a:pPr>
            <a:r>
              <a:rPr lang="de-DE" sz="1600" dirty="0" err="1"/>
              <a:t>Chorleiter:in</a:t>
            </a:r>
            <a:endParaRPr lang="de-DE" sz="1600" dirty="0"/>
          </a:p>
          <a:p>
            <a:pPr lvl="2">
              <a:buFont typeface="Symbol" panose="05050102010706020507" pitchFamily="18" charset="2"/>
              <a:buChar char="-"/>
            </a:pPr>
            <a:r>
              <a:rPr lang="de-DE" sz="1600" dirty="0"/>
              <a:t>Übungsraum</a:t>
            </a:r>
          </a:p>
          <a:p>
            <a:pPr lvl="2">
              <a:buFont typeface="Symbol" panose="05050102010706020507" pitchFamily="18" charset="2"/>
              <a:buChar char="-"/>
            </a:pPr>
            <a:r>
              <a:rPr lang="de-DE" sz="1600" dirty="0"/>
              <a:t>Grundausstattung / Instrumente</a:t>
            </a:r>
          </a:p>
          <a:p>
            <a:pPr lvl="2">
              <a:buFont typeface="Symbol" panose="05050102010706020507" pitchFamily="18" charset="2"/>
              <a:buChar char="-"/>
            </a:pPr>
            <a:r>
              <a:rPr lang="de-DE" sz="1600" dirty="0"/>
              <a:t>Finanzierung</a:t>
            </a:r>
          </a:p>
          <a:p>
            <a:pPr lvl="1"/>
            <a:r>
              <a:rPr lang="de-DE" sz="1600" dirty="0"/>
              <a:t>Wer macht mit?	</a:t>
            </a:r>
          </a:p>
          <a:p>
            <a:pPr lvl="2">
              <a:buFont typeface="Symbol" panose="05050102010706020507" pitchFamily="18" charset="2"/>
              <a:buChar char="-"/>
            </a:pPr>
            <a:r>
              <a:rPr lang="de-DE" sz="1600" dirty="0"/>
              <a:t>die </a:t>
            </a:r>
            <a:r>
              <a:rPr lang="de-DE" sz="1600" dirty="0" err="1"/>
              <a:t>Bläser:innen</a:t>
            </a:r>
            <a:endParaRPr lang="de-DE" sz="1600" dirty="0"/>
          </a:p>
          <a:p>
            <a:pPr lvl="2">
              <a:buFont typeface="Symbol" panose="05050102010706020507" pitchFamily="18" charset="2"/>
              <a:buChar char="-"/>
            </a:pPr>
            <a:r>
              <a:rPr lang="de-DE" sz="1600" dirty="0" err="1"/>
              <a:t>Mitspieler:innen</a:t>
            </a:r>
            <a:r>
              <a:rPr lang="de-DE" sz="1600" dirty="0"/>
              <a:t> finden</a:t>
            </a:r>
          </a:p>
          <a:p>
            <a:pPr lvl="1"/>
            <a:r>
              <a:rPr lang="de-DE" sz="1600" dirty="0"/>
              <a:t>Posaunenchöre sind gut vernetzt</a:t>
            </a:r>
          </a:p>
          <a:p>
            <a:pPr lvl="1"/>
            <a:r>
              <a:rPr lang="de-DE" sz="1600" dirty="0"/>
              <a:t>Ausblick: eine glänzende Gemeinschaft</a:t>
            </a:r>
          </a:p>
          <a:p>
            <a:pPr lvl="1"/>
            <a:endParaRPr lang="de-DE" sz="1900" dirty="0">
              <a:latin typeface="Maven Pro" panose="02000000000000000000" pitchFamily="2" charset="0"/>
            </a:endParaRPr>
          </a:p>
          <a:p>
            <a:pPr lvl="1"/>
            <a:endParaRPr lang="de-DE" dirty="0">
              <a:latin typeface="Maven Pro" panose="02000000000000000000" pitchFamily="2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43C0D86-403E-E548-BFD7-781836196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66374">
            <a:off x="7008465" y="2833200"/>
            <a:ext cx="4779769" cy="33059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3740C961-5DB5-49B2-B95E-AEA1FDB5D56E}"/>
              </a:ext>
            </a:extLst>
          </p:cNvPr>
          <p:cNvSpPr txBox="1"/>
          <p:nvPr/>
        </p:nvSpPr>
        <p:spPr>
          <a:xfrm>
            <a:off x="10348685" y="6461650"/>
            <a:ext cx="12827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Foto: Gudrun Ruf</a:t>
            </a:r>
          </a:p>
        </p:txBody>
      </p:sp>
    </p:spTree>
    <p:extLst>
      <p:ext uri="{BB962C8B-B14F-4D97-AF65-F5344CB8AC3E}">
        <p14:creationId xmlns:p14="http://schemas.microsoft.com/office/powerpoint/2010/main" val="343241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A9D831C6-C2B7-FA45-B7EC-2BF69F343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850581" cy="6858000"/>
          </a:xfr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A57FAF0-C1D9-2B41-B2F9-E6387B2469D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498" y="0"/>
            <a:ext cx="3018234" cy="6858000"/>
          </a:xfrm>
          <a:prstGeom prst="rect">
            <a:avLst/>
          </a:prstGeom>
        </p:spPr>
      </p:pic>
      <p:sp>
        <p:nvSpPr>
          <p:cNvPr id="10" name="Inhaltsplatzhalter 4">
            <a:extLst>
              <a:ext uri="{FF2B5EF4-FFF2-40B4-BE49-F238E27FC236}">
                <a16:creationId xmlns:a16="http://schemas.microsoft.com/office/drawing/2014/main" id="{8BCB270B-CA9E-F146-8F77-4CC104B7C372}"/>
              </a:ext>
            </a:extLst>
          </p:cNvPr>
          <p:cNvSpPr txBox="1">
            <a:spLocks/>
          </p:cNvSpPr>
          <p:nvPr/>
        </p:nvSpPr>
        <p:spPr>
          <a:xfrm>
            <a:off x="10795518" y="1875452"/>
            <a:ext cx="1445214" cy="25845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b="1" dirty="0">
                <a:latin typeface="MavenProMedium" pitchFamily="50" charset="0"/>
              </a:rPr>
              <a:t>Gemeinsam.</a:t>
            </a:r>
            <a:br>
              <a:rPr lang="de-DE" sz="1600" b="1" dirty="0">
                <a:latin typeface="MavenProMedium" pitchFamily="50" charset="0"/>
              </a:rPr>
            </a:br>
            <a:r>
              <a:rPr lang="de-DE" sz="1600" b="1" dirty="0">
                <a:latin typeface="MavenProMedium" pitchFamily="50" charset="0"/>
              </a:rPr>
              <a:t>Musik.</a:t>
            </a:r>
            <a:br>
              <a:rPr lang="de-DE" sz="1600" b="1" dirty="0">
                <a:latin typeface="MavenProMedium" pitchFamily="50" charset="0"/>
              </a:rPr>
            </a:br>
            <a:r>
              <a:rPr lang="de-DE" sz="1600" b="1" dirty="0">
                <a:latin typeface="MavenProMedium" pitchFamily="50" charset="0"/>
              </a:rPr>
              <a:t>Machen.</a:t>
            </a:r>
          </a:p>
        </p:txBody>
      </p:sp>
      <p:sp>
        <p:nvSpPr>
          <p:cNvPr id="6" name="Titel 12">
            <a:extLst>
              <a:ext uri="{FF2B5EF4-FFF2-40B4-BE49-F238E27FC236}">
                <a16:creationId xmlns:a16="http://schemas.microsoft.com/office/drawing/2014/main" id="{279EBAD2-3895-49FF-BAB3-32589BE5D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3937"/>
            <a:ext cx="9850581" cy="1030576"/>
          </a:xfrm>
          <a:solidFill>
            <a:schemeClr val="accent5">
              <a:lumMod val="75000"/>
              <a:alpha val="83000"/>
            </a:schemeClr>
          </a:solidFill>
        </p:spPr>
        <p:txBody>
          <a:bodyPr lIns="360000" tIns="0" rIns="0" bIns="0" rtlCol="0">
            <a:normAutofit/>
          </a:bodyPr>
          <a:lstStyle/>
          <a:p>
            <a:pPr rtl="0"/>
            <a:r>
              <a:rPr lang="de-DE" sz="4000" b="1" dirty="0">
                <a:solidFill>
                  <a:schemeClr val="bg1"/>
                </a:solidFill>
                <a:latin typeface="Maven Pro" panose="02000000000000000000" pitchFamily="2" charset="0"/>
              </a:rPr>
              <a:t>Was ist ein Posaunenchor?</a:t>
            </a:r>
          </a:p>
        </p:txBody>
      </p:sp>
    </p:spTree>
    <p:extLst>
      <p:ext uri="{BB962C8B-B14F-4D97-AF65-F5344CB8AC3E}">
        <p14:creationId xmlns:p14="http://schemas.microsoft.com/office/powerpoint/2010/main" val="411011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medien 3" title="Imagefilm des EPiD für Posaunenchöre">
            <a:hlinkClick r:id="" action="ppaction://media"/>
            <a:extLst>
              <a:ext uri="{FF2B5EF4-FFF2-40B4-BE49-F238E27FC236}">
                <a16:creationId xmlns:a16="http://schemas.microsoft.com/office/drawing/2014/main" id="{7549F058-5ECB-27E2-7002-F5BCBB371376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674189" y="1480424"/>
            <a:ext cx="9517811" cy="537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6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medien 3" title="Erklärvideo &quot;Was ist ein Posaunenchor?&quot;">
            <a:hlinkClick r:id="" action="ppaction://media"/>
            <a:extLst>
              <a:ext uri="{FF2B5EF4-FFF2-40B4-BE49-F238E27FC236}">
                <a16:creationId xmlns:a16="http://schemas.microsoft.com/office/drawing/2014/main" id="{10637271-8300-B872-FF65-1065B47B1250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596551" y="1572013"/>
            <a:ext cx="8850702" cy="500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9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2">
            <a:extLst>
              <a:ext uri="{FF2B5EF4-FFF2-40B4-BE49-F238E27FC236}">
                <a16:creationId xmlns:a16="http://schemas.microsoft.com/office/drawing/2014/main" id="{C1B7F05C-8D17-4F32-8116-05C800822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5828" y="1664898"/>
            <a:ext cx="7996686" cy="817214"/>
          </a:xfrm>
        </p:spPr>
        <p:txBody>
          <a:bodyPr lIns="0" tIns="0" rIns="0" bIns="0" rtlCol="0">
            <a:normAutofit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Ein Posaunenchor…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8B8C1FA-1995-4613-8BF2-8EA4392279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344" y="2900574"/>
            <a:ext cx="9386455" cy="3455775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de-DE" dirty="0"/>
              <a:t>… ist eine musikalische Gruppe</a:t>
            </a:r>
          </a:p>
          <a:p>
            <a:pPr>
              <a:lnSpc>
                <a:spcPct val="150000"/>
              </a:lnSpc>
            </a:pPr>
            <a:r>
              <a:rPr lang="de-DE" dirty="0"/>
              <a:t>… spielt Blechblasinstrumente jeder Art</a:t>
            </a:r>
          </a:p>
          <a:p>
            <a:pPr>
              <a:lnSpc>
                <a:spcPct val="150000"/>
              </a:lnSpc>
            </a:pPr>
            <a:r>
              <a:rPr lang="de-DE" dirty="0"/>
              <a:t>… musiziert in Gottesdiensten und bei kirchlichen Veranstaltungen</a:t>
            </a:r>
          </a:p>
          <a:p>
            <a:pPr>
              <a:lnSpc>
                <a:spcPct val="150000"/>
              </a:lnSpc>
            </a:pPr>
            <a:r>
              <a:rPr lang="de-DE" dirty="0"/>
              <a:t>… veranstaltet Konzerte</a:t>
            </a:r>
          </a:p>
          <a:p>
            <a:pPr>
              <a:lnSpc>
                <a:spcPct val="150000"/>
              </a:lnSpc>
            </a:pPr>
            <a:r>
              <a:rPr lang="de-DE" dirty="0"/>
              <a:t>… tritt gerne Open-Air auf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98F4A2F-1370-474A-BACF-3E8E30CA34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66374">
            <a:off x="7695348" y="292499"/>
            <a:ext cx="4006951" cy="30824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6889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2">
            <a:extLst>
              <a:ext uri="{FF2B5EF4-FFF2-40B4-BE49-F238E27FC236}">
                <a16:creationId xmlns:a16="http://schemas.microsoft.com/office/drawing/2014/main" id="{C1B7F05C-8D17-4F32-8116-05C800822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5827" y="1451536"/>
            <a:ext cx="10026879" cy="1030576"/>
          </a:xfrm>
        </p:spPr>
        <p:txBody>
          <a:bodyPr lIns="0" tIns="0" rIns="0" bIns="0" rtlCol="0">
            <a:noAutofit/>
          </a:bodyPr>
          <a:lstStyle/>
          <a:p>
            <a:pPr rtl="0"/>
            <a:r>
              <a:rPr lang="de-DE" sz="3600" dirty="0">
                <a:latin typeface="Maven Pro" panose="02000000000000000000" pitchFamily="2" charset="0"/>
              </a:rPr>
              <a:t>Was ist das Besondere </a:t>
            </a:r>
            <a:br>
              <a:rPr lang="de-DE" sz="3600" dirty="0">
                <a:latin typeface="Maven Pro" panose="02000000000000000000" pitchFamily="2" charset="0"/>
              </a:rPr>
            </a:br>
            <a:r>
              <a:rPr lang="de-DE" sz="3600" dirty="0">
                <a:latin typeface="Maven Pro" panose="02000000000000000000" pitchFamily="2" charset="0"/>
              </a:rPr>
              <a:t>an Posaunenchören?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8B8C1FA-1995-4613-8BF2-8EA4392279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5827" y="3254188"/>
            <a:ext cx="9784832" cy="338400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de-DE" sz="1800" dirty="0"/>
              <a:t>Hier findet man eine generationsübergreifende Bläsergemeinschaft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1500" dirty="0"/>
              <a:t>Menschen von 8 bis 80 </a:t>
            </a:r>
            <a:br>
              <a:rPr lang="de-DE" sz="1200" dirty="0"/>
            </a:br>
            <a:endParaRPr lang="de-DE" sz="1200" dirty="0"/>
          </a:p>
          <a:p>
            <a:pPr>
              <a:lnSpc>
                <a:spcPct val="110000"/>
              </a:lnSpc>
            </a:pPr>
            <a:r>
              <a:rPr lang="de-DE" sz="1800" dirty="0"/>
              <a:t>Posaunenchorliteratur ist vielseitig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1500" dirty="0"/>
              <a:t>Geistliche und geistreiche Musik von Barock bis Rock</a:t>
            </a:r>
            <a:br>
              <a:rPr lang="de-DE" sz="1200" dirty="0"/>
            </a:br>
            <a:endParaRPr lang="de-DE" sz="1200" dirty="0"/>
          </a:p>
          <a:p>
            <a:pPr>
              <a:lnSpc>
                <a:spcPct val="110000"/>
              </a:lnSpc>
            </a:pPr>
            <a:r>
              <a:rPr lang="de-DE" sz="1800" dirty="0" err="1"/>
              <a:t>Bläser:innen</a:t>
            </a:r>
            <a:r>
              <a:rPr lang="de-DE" sz="1800" dirty="0"/>
              <a:t> zeigen hohes ehrenamtliches Engagement und kirchliche Verbundenheit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1500" dirty="0"/>
              <a:t>Jeder kann mitmachen!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1500" dirty="0"/>
              <a:t>Hier sind nicht nur Mitglieder der Kirchengemeinde zu finden</a:t>
            </a:r>
          </a:p>
          <a:p>
            <a:pPr>
              <a:lnSpc>
                <a:spcPct val="110000"/>
              </a:lnSpc>
            </a:pPr>
            <a:endParaRPr lang="de-DE" sz="1400" dirty="0"/>
          </a:p>
          <a:p>
            <a:pPr>
              <a:lnSpc>
                <a:spcPct val="110000"/>
              </a:lnSpc>
            </a:pPr>
            <a:r>
              <a:rPr lang="de-DE" sz="1800" dirty="0"/>
              <a:t>Gänsehautmomente und feuchte Augen sind garantiert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1500" dirty="0"/>
              <a:t>Ob bei Kirchentagen oder Posaunentagen, Musik verbindet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1500" dirty="0"/>
              <a:t>Posaunenchöre treten gerne in großen Gruppen auf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19B38AE-953E-43F7-8AA0-5425BA9B9F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0472">
            <a:off x="7712570" y="365673"/>
            <a:ext cx="4138600" cy="27590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3066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A9D831C6-C2B7-FA45-B7EC-2BF69F343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1860"/>
            <a:ext cx="10438309" cy="6682157"/>
          </a:xfr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A57FAF0-C1D9-2B41-B2F9-E6387B2469D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4731" y="0"/>
            <a:ext cx="3437389" cy="6858000"/>
          </a:xfrm>
          <a:prstGeom prst="rect">
            <a:avLst/>
          </a:prstGeom>
        </p:spPr>
      </p:pic>
      <p:sp>
        <p:nvSpPr>
          <p:cNvPr id="10" name="Inhaltsplatzhalter 4">
            <a:extLst>
              <a:ext uri="{FF2B5EF4-FFF2-40B4-BE49-F238E27FC236}">
                <a16:creationId xmlns:a16="http://schemas.microsoft.com/office/drawing/2014/main" id="{8BCB270B-CA9E-F146-8F77-4CC104B7C372}"/>
              </a:ext>
            </a:extLst>
          </p:cNvPr>
          <p:cNvSpPr txBox="1">
            <a:spLocks/>
          </p:cNvSpPr>
          <p:nvPr/>
        </p:nvSpPr>
        <p:spPr>
          <a:xfrm>
            <a:off x="10425950" y="1875452"/>
            <a:ext cx="1766050" cy="25845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b="1" dirty="0">
                <a:latin typeface="MavenProMedium" pitchFamily="50" charset="0"/>
              </a:rPr>
              <a:t>Unverzichtbar:</a:t>
            </a:r>
          </a:p>
          <a:p>
            <a:pPr marL="0" indent="0">
              <a:buNone/>
            </a:pPr>
            <a:r>
              <a:rPr lang="de-DE" sz="1550" dirty="0">
                <a:latin typeface="Maven Pro" panose="02000000000000000000" pitchFamily="2" charset="0"/>
              </a:rPr>
              <a:t>Rückhalt der verantwortlichen Personen vor Ort</a:t>
            </a:r>
          </a:p>
        </p:txBody>
      </p:sp>
      <p:sp>
        <p:nvSpPr>
          <p:cNvPr id="6" name="Titel 12">
            <a:extLst>
              <a:ext uri="{FF2B5EF4-FFF2-40B4-BE49-F238E27FC236}">
                <a16:creationId xmlns:a16="http://schemas.microsoft.com/office/drawing/2014/main" id="{279EBAD2-3895-49FF-BAB3-32589BE5D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17"/>
            <a:ext cx="10438309" cy="1030576"/>
          </a:xfrm>
          <a:solidFill>
            <a:schemeClr val="accent5">
              <a:lumMod val="75000"/>
              <a:alpha val="83000"/>
            </a:schemeClr>
          </a:solidFill>
        </p:spPr>
        <p:txBody>
          <a:bodyPr lIns="360000" tIns="0" rIns="0" bIns="0" rtlCol="0">
            <a:normAutofit/>
          </a:bodyPr>
          <a:lstStyle/>
          <a:p>
            <a:pPr rtl="0"/>
            <a:r>
              <a:rPr lang="de-DE" sz="4000" b="1" dirty="0">
                <a:solidFill>
                  <a:schemeClr val="bg1"/>
                </a:solidFill>
                <a:latin typeface="Maven Pro" panose="02000000000000000000" pitchFamily="2" charset="0"/>
              </a:rPr>
              <a:t>Voraussetzungen vor Ort</a:t>
            </a:r>
          </a:p>
        </p:txBody>
      </p:sp>
    </p:spTree>
    <p:extLst>
      <p:ext uri="{BB962C8B-B14F-4D97-AF65-F5344CB8AC3E}">
        <p14:creationId xmlns:p14="http://schemas.microsoft.com/office/powerpoint/2010/main" val="363975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Vorlage im abstrakten Design &quot;Melancholie&quot;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26713425_TF03460530" id="{1630E731-8077-4B03-9CA8-A63495DC739D}" vid="{67EC20AA-1AC5-494A-AD38-6AB4F4BB7D06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Folien im abstrakten Design Melancholie</Template>
  <TotalTime>0</TotalTime>
  <Words>760</Words>
  <Application>Microsoft Office PowerPoint</Application>
  <PresentationFormat>Breitbild</PresentationFormat>
  <Paragraphs>113</Paragraphs>
  <Slides>19</Slides>
  <Notes>11</Notes>
  <HiddenSlides>0</HiddenSlides>
  <MMClips>5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7" baseType="lpstr">
      <vt:lpstr>Arial</vt:lpstr>
      <vt:lpstr>Calibri</vt:lpstr>
      <vt:lpstr>Century Gothic</vt:lpstr>
      <vt:lpstr>Maven Pro</vt:lpstr>
      <vt:lpstr>Maven Pro Medium</vt:lpstr>
      <vt:lpstr>MavenProMedium</vt:lpstr>
      <vt:lpstr>Symbol</vt:lpstr>
      <vt:lpstr>Vorlage im abstrakten Design "Melancholie"</vt:lpstr>
      <vt:lpstr>PowerPoint-Präsentation</vt:lpstr>
      <vt:lpstr> Gründungsinitiative Posaunenchöre</vt:lpstr>
      <vt:lpstr>Informationen über die Gründung eines Posaunenchores</vt:lpstr>
      <vt:lpstr>Was ist ein Posaunenchor?</vt:lpstr>
      <vt:lpstr>PowerPoint-Präsentation</vt:lpstr>
      <vt:lpstr>PowerPoint-Präsentation</vt:lpstr>
      <vt:lpstr>Ein Posaunenchor…</vt:lpstr>
      <vt:lpstr>Was ist das Besondere  an Posaunenchören?</vt:lpstr>
      <vt:lpstr>Voraussetzungen vor Ort</vt:lpstr>
      <vt:lpstr>Wie findet man eine:n Chorleiter:in?</vt:lpstr>
      <vt:lpstr>Der Übungsraum…</vt:lpstr>
      <vt:lpstr>Die Grundausstattung</vt:lpstr>
      <vt:lpstr>Finanzierung</vt:lpstr>
      <vt:lpstr>Wer macht mit?</vt:lpstr>
      <vt:lpstr>Die Bläser:innen</vt:lpstr>
      <vt:lpstr>Mitspieler:innen finden</vt:lpstr>
      <vt:lpstr>Posaunenchöre sind  gut vernetzt</vt:lpstr>
      <vt:lpstr>Liebe Posaunenchor-Gründer:innen!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Motto DEPT 2024</dc:title>
  <dc:creator>Martin Anefeld</dc:creator>
  <cp:lastModifiedBy>Ulrike Henning</cp:lastModifiedBy>
  <cp:revision>71</cp:revision>
  <dcterms:created xsi:type="dcterms:W3CDTF">2020-03-04T14:34:32Z</dcterms:created>
  <dcterms:modified xsi:type="dcterms:W3CDTF">2023-03-07T20:35:23Z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74064600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